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handoutMasterIdLst>
    <p:handoutMasterId r:id="rId14"/>
  </p:handoutMasterIdLst>
  <p:sldIdLst>
    <p:sldId id="273" r:id="rId2"/>
    <p:sldId id="256" r:id="rId3"/>
    <p:sldId id="258" r:id="rId4"/>
    <p:sldId id="265" r:id="rId5"/>
    <p:sldId id="266" r:id="rId6"/>
    <p:sldId id="259" r:id="rId7"/>
    <p:sldId id="267" r:id="rId8"/>
    <p:sldId id="269" r:id="rId9"/>
    <p:sldId id="270" r:id="rId10"/>
    <p:sldId id="271" r:id="rId11"/>
    <p:sldId id="272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C5FC0-F19B-4D2C-8137-21D7C1DB79C5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C6D0E6-8F7E-4890-9BB1-D288B9B3B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60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4A5DBA-BE09-4E27-A00B-FE26711AABCF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E2CEDF-0EA1-4A28-9F38-F22252341E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95577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6A7C2DB-8AB5-43E5-A275-E571594F54BB}" type="datetimeFigureOut">
              <a:rPr lang="en-US" smtClean="0"/>
              <a:t>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BEAF753-50FF-4C5E-A982-3EED5ADC919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600" dirty="0" smtClean="0">
                <a:latin typeface="+mj-lt"/>
              </a:rPr>
              <a:t>When </a:t>
            </a:r>
            <a:r>
              <a:rPr lang="en-US" sz="3600" dirty="0">
                <a:latin typeface="+mj-lt"/>
              </a:rPr>
              <a:t>have you heard the word </a:t>
            </a:r>
            <a:r>
              <a:rPr lang="en-US" sz="3600" dirty="0" smtClean="0">
                <a:latin typeface="+mj-lt"/>
              </a:rPr>
              <a:t>“evidence”?</a:t>
            </a:r>
            <a:endParaRPr lang="en-US" sz="3600" dirty="0">
              <a:latin typeface="+mj-lt"/>
            </a:endParaRPr>
          </a:p>
          <a:p>
            <a:r>
              <a:rPr lang="en-US" sz="3600" dirty="0" smtClean="0">
                <a:latin typeface="+mj-lt"/>
              </a:rPr>
              <a:t>Can </a:t>
            </a:r>
            <a:r>
              <a:rPr lang="en-US" sz="3600" dirty="0">
                <a:latin typeface="+mj-lt"/>
              </a:rPr>
              <a:t>you think of any synonyms?</a:t>
            </a:r>
          </a:p>
          <a:p>
            <a:r>
              <a:rPr lang="en-US" sz="3600" dirty="0" smtClean="0">
                <a:latin typeface="+mj-lt"/>
              </a:rPr>
              <a:t>What </a:t>
            </a:r>
            <a:r>
              <a:rPr lang="en-US" sz="3600" dirty="0">
                <a:latin typeface="+mj-lt"/>
              </a:rPr>
              <a:t>does evidence mean in writing?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390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457200"/>
            <a:ext cx="7024744" cy="1143000"/>
          </a:xfrm>
        </p:spPr>
        <p:txBody>
          <a:bodyPr/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524000"/>
            <a:ext cx="6777317" cy="3508977"/>
          </a:xfrm>
        </p:spPr>
        <p:txBody>
          <a:bodyPr/>
          <a:lstStyle/>
          <a:p>
            <a:r>
              <a:rPr lang="en-US" dirty="0" smtClean="0">
                <a:latin typeface="+mj-lt"/>
              </a:rPr>
              <a:t>Let’s use TLQC to embed a quote from the article supporting why school uniforms should be required…</a:t>
            </a:r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197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Complete </a:t>
            </a:r>
            <a:r>
              <a:rPr lang="en-US" dirty="0" smtClean="0">
                <a:latin typeface="+mj-lt"/>
              </a:rPr>
              <a:t>a source card for </a:t>
            </a:r>
            <a:r>
              <a:rPr lang="en-US" dirty="0" smtClean="0">
                <a:latin typeface="+mj-lt"/>
              </a:rPr>
              <a:t>an addition article on your topic.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Find one quote that will be used as support in one of your paragraphs and embed it in a sentence using the TLQC </a:t>
            </a:r>
            <a:r>
              <a:rPr lang="en-US" dirty="0" smtClean="0">
                <a:latin typeface="+mj-lt"/>
              </a:rPr>
              <a:t>method</a:t>
            </a:r>
            <a:r>
              <a:rPr lang="en-US" dirty="0" smtClean="0">
                <a:latin typeface="+mj-lt"/>
              </a:rPr>
              <a:t>.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10440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Embedding and Citing Evidence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>
                <a:latin typeface="Century Gothic" pitchFamily="34" charset="0"/>
              </a:rPr>
              <a:t>7</a:t>
            </a:r>
            <a:r>
              <a:rPr lang="en-US" b="1" baseline="30000" smtClean="0">
                <a:latin typeface="Century Gothic" pitchFamily="34" charset="0"/>
              </a:rPr>
              <a:t>th</a:t>
            </a:r>
            <a:r>
              <a:rPr lang="en-US" b="1" smtClean="0">
                <a:latin typeface="Century Gothic" pitchFamily="34" charset="0"/>
              </a:rPr>
              <a:t> </a:t>
            </a:r>
            <a:r>
              <a:rPr lang="en-US" b="1" dirty="0" smtClean="0">
                <a:latin typeface="Century Gothic" pitchFamily="34" charset="0"/>
              </a:rPr>
              <a:t>Grade Language Arts</a:t>
            </a:r>
            <a:endParaRPr lang="en-US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2125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772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 do writers use Direct Quotes?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01000" cy="4232429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u="sng" dirty="0" smtClean="0">
                <a:latin typeface="+mj-lt"/>
              </a:rPr>
              <a:t>To </a:t>
            </a:r>
            <a:r>
              <a:rPr lang="en-US" sz="3500" b="1" u="sng" dirty="0">
                <a:latin typeface="+mj-lt"/>
              </a:rPr>
              <a:t>develop additional ideas to support the </a:t>
            </a:r>
            <a:r>
              <a:rPr lang="en-US" sz="3500" b="1" u="sng" dirty="0" smtClean="0">
                <a:latin typeface="+mj-lt"/>
              </a:rPr>
              <a:t>thesis</a:t>
            </a:r>
          </a:p>
          <a:p>
            <a:pPr marL="525780" indent="-457200">
              <a:buFont typeface="+mj-lt"/>
              <a:buAutoNum type="arabicPeriod"/>
            </a:pPr>
            <a:endParaRPr lang="en-US" sz="3500" b="1" u="sng" dirty="0" smtClean="0">
              <a:latin typeface="+mj-lt"/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latin typeface="+mj-lt"/>
              </a:rPr>
              <a:t>Writers use </a:t>
            </a:r>
            <a:r>
              <a:rPr lang="en-US" sz="3500" b="1" dirty="0">
                <a:latin typeface="+mj-lt"/>
              </a:rPr>
              <a:t>s</a:t>
            </a:r>
            <a:r>
              <a:rPr lang="en-US" sz="3500" b="1" dirty="0" smtClean="0">
                <a:latin typeface="+mj-lt"/>
              </a:rPr>
              <a:t>pecific </a:t>
            </a:r>
            <a:r>
              <a:rPr lang="en-US" sz="3500" b="1" dirty="0">
                <a:latin typeface="+mj-lt"/>
              </a:rPr>
              <a:t>evidence, such as paraphrased and/or direct quotations</a:t>
            </a:r>
          </a:p>
        </p:txBody>
      </p:sp>
      <p:pic>
        <p:nvPicPr>
          <p:cNvPr id="1026" name="Picture 2" descr="http://www.publicdomainpictures.net/download-picture.php?adresar=50000&amp;soubor=quotation-mar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914720"/>
            <a:ext cx="1716264" cy="1333680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57584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 Quotation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696200" cy="3508977"/>
          </a:xfrm>
        </p:spPr>
        <p:txBody>
          <a:bodyPr>
            <a:normAutofit/>
          </a:bodyPr>
          <a:lstStyle/>
          <a:p>
            <a:r>
              <a:rPr lang="en-US" sz="3000" dirty="0" smtClean="0">
                <a:latin typeface="+mj-lt"/>
              </a:rPr>
              <a:t>The </a:t>
            </a:r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exact words </a:t>
            </a:r>
            <a:r>
              <a:rPr lang="en-US" sz="3000" dirty="0">
                <a:latin typeface="+mj-lt"/>
              </a:rPr>
              <a:t>of an </a:t>
            </a:r>
            <a:r>
              <a:rPr lang="en-US" sz="3000" dirty="0" smtClean="0">
                <a:latin typeface="+mj-lt"/>
              </a:rPr>
              <a:t>author.</a:t>
            </a:r>
          </a:p>
          <a:p>
            <a:endParaRPr lang="en-US" sz="3000" dirty="0">
              <a:solidFill>
                <a:srgbClr val="002060"/>
              </a:solidFill>
              <a:latin typeface="+mj-lt"/>
            </a:endParaRPr>
          </a:p>
          <a:p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Note: A direct 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quotation is placed </a:t>
            </a:r>
            <a:r>
              <a:rPr lang="en-US" sz="3000" dirty="0" smtClean="0">
                <a:solidFill>
                  <a:srgbClr val="002060"/>
                </a:solidFill>
                <a:latin typeface="+mj-lt"/>
              </a:rPr>
              <a:t>inside</a:t>
            </a:r>
            <a:r>
              <a:rPr lang="en-US" sz="3000" dirty="0">
                <a:solidFill>
                  <a:srgbClr val="002060"/>
                </a:solidFill>
                <a:latin typeface="+mj-lt"/>
              </a:rPr>
              <a:t> </a:t>
            </a:r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“quotation marks” </a:t>
            </a:r>
            <a:endParaRPr lang="en-US" sz="3000" b="1" i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54943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79248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we Cite a Direct Quotation? 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924800" cy="4953000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“Direct Quotation” (Author’s Last Name Page </a:t>
            </a:r>
            <a:r>
              <a:rPr lang="en-US" sz="3000" b="1" i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#).</a:t>
            </a:r>
            <a:endParaRPr lang="en-US" sz="3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  <a:p>
            <a:pPr lvl="1"/>
            <a:r>
              <a:rPr lang="en-US" sz="30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Example:</a:t>
            </a:r>
          </a:p>
          <a:p>
            <a:pPr lvl="1"/>
            <a:r>
              <a:rPr lang="en-US" sz="2400" b="1" dirty="0" smtClean="0">
                <a:latin typeface="+mj-lt"/>
              </a:rPr>
              <a:t>It has not been proven that violent video games negatively affect children. </a:t>
            </a:r>
            <a:r>
              <a:rPr lang="en-US" sz="2400" b="1" dirty="0" smtClean="0">
                <a:latin typeface="+mj-lt"/>
              </a:rPr>
              <a:t>According to the article “It’s Perverse, but </a:t>
            </a:r>
            <a:r>
              <a:rPr lang="en-US" sz="2400" b="1" dirty="0" smtClean="0">
                <a:latin typeface="+mj-lt"/>
              </a:rPr>
              <a:t>It’s Also Pretend,” “</a:t>
            </a:r>
            <a:r>
              <a:rPr lang="en-US" sz="2400" b="1" dirty="0">
                <a:latin typeface="+mj-lt"/>
              </a:rPr>
              <a:t>Teenage boys may be more interested in the chain saws, but there’s no evidence that this leads to violent behavior in real life.</a:t>
            </a:r>
            <a:r>
              <a:rPr lang="en-US" sz="2400" b="1" dirty="0" smtClean="0">
                <a:latin typeface="+mj-lt"/>
              </a:rPr>
              <a:t>” (Olson 153). </a:t>
            </a:r>
            <a:endParaRPr lang="en-US" sz="2400" b="1" u="sng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515773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using direct quotes…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620000" cy="48768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b="1" u="sng" dirty="0" smtClean="0">
                <a:latin typeface="+mj-lt"/>
              </a:rPr>
              <a:t>Avoid plagiarism</a:t>
            </a:r>
            <a:r>
              <a:rPr lang="en-US" b="1" dirty="0" smtClean="0">
                <a:latin typeface="+mj-lt"/>
              </a:rPr>
              <a:t> by paraphrasing or using direct quotes</a:t>
            </a:r>
          </a:p>
          <a:p>
            <a:pPr marL="525780" indent="-457200">
              <a:buFont typeface="+mj-lt"/>
              <a:buAutoNum type="arabicPeriod"/>
            </a:pPr>
            <a:r>
              <a:rPr lang="en-US" b="1" dirty="0" smtClean="0">
                <a:latin typeface="+mj-lt"/>
              </a:rPr>
              <a:t>To </a:t>
            </a:r>
            <a:r>
              <a:rPr lang="en-US" b="1" dirty="0">
                <a:latin typeface="+mj-lt"/>
              </a:rPr>
              <a:t>embed a direct quotation, </a:t>
            </a:r>
            <a:r>
              <a:rPr lang="en-US" b="1" dirty="0" smtClean="0">
                <a:latin typeface="+mj-lt"/>
              </a:rPr>
              <a:t>use </a:t>
            </a:r>
            <a:r>
              <a:rPr lang="en-US" b="1" dirty="0" smtClean="0">
                <a:solidFill>
                  <a:srgbClr val="FF0000"/>
                </a:solidFill>
                <a:latin typeface="+mj-lt"/>
              </a:rPr>
              <a:t>TLQC</a:t>
            </a:r>
            <a:r>
              <a:rPr lang="en-US" b="1" dirty="0" smtClean="0">
                <a:latin typeface="+mj-lt"/>
              </a:rPr>
              <a:t> format (</a:t>
            </a:r>
            <a:r>
              <a:rPr lang="en-US" b="1" u="sng" dirty="0" smtClean="0">
                <a:solidFill>
                  <a:srgbClr val="FF0000"/>
                </a:solidFill>
                <a:latin typeface="+mj-lt"/>
              </a:rPr>
              <a:t>transition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>
                <a:solidFill>
                  <a:srgbClr val="00B050"/>
                </a:solidFill>
                <a:latin typeface="+mj-lt"/>
              </a:rPr>
              <a:t>lead-in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>
                <a:solidFill>
                  <a:schemeClr val="accent6"/>
                </a:solidFill>
                <a:latin typeface="+mj-lt"/>
              </a:rPr>
              <a:t>quotation</a:t>
            </a:r>
            <a:r>
              <a:rPr lang="en-US" b="1" u="sng" dirty="0">
                <a:latin typeface="+mj-lt"/>
              </a:rPr>
              <a:t>, </a:t>
            </a:r>
            <a:r>
              <a:rPr lang="en-US" b="1" u="sng" dirty="0" smtClean="0">
                <a:solidFill>
                  <a:schemeClr val="accent4">
                    <a:lumMod val="75000"/>
                  </a:schemeClr>
                </a:solidFill>
                <a:latin typeface="+mj-lt"/>
              </a:rPr>
              <a:t>citation</a:t>
            </a:r>
            <a:r>
              <a:rPr lang="en-US" b="1" dirty="0" smtClean="0">
                <a:latin typeface="+mj-lt"/>
              </a:rPr>
              <a:t>). </a:t>
            </a:r>
          </a:p>
          <a:p>
            <a:r>
              <a:rPr lang="en-US" b="1" dirty="0" smtClean="0">
                <a:latin typeface="+mj-lt"/>
              </a:rPr>
              <a:t>For </a:t>
            </a:r>
            <a:r>
              <a:rPr lang="en-US" b="1" dirty="0">
                <a:latin typeface="+mj-lt"/>
              </a:rPr>
              <a:t>example:</a:t>
            </a:r>
          </a:p>
          <a:p>
            <a:pPr lvl="1"/>
            <a:r>
              <a:rPr lang="en-US" sz="2000" b="1" dirty="0">
                <a:solidFill>
                  <a:srgbClr val="FF0000"/>
                </a:solidFill>
                <a:latin typeface="+mj-lt"/>
              </a:rPr>
              <a:t>It has not been proven that violent video games negatively affect children. </a:t>
            </a:r>
            <a:r>
              <a:rPr lang="en-US" sz="2000" b="1" dirty="0">
                <a:solidFill>
                  <a:srgbClr val="00B050"/>
                </a:solidFill>
                <a:latin typeface="+mj-lt"/>
              </a:rPr>
              <a:t>According to the article “It’s Perverse, but It’s Also Pretend</a:t>
            </a:r>
            <a:r>
              <a:rPr lang="en-US" sz="2000" b="1" dirty="0">
                <a:solidFill>
                  <a:schemeClr val="accent6"/>
                </a:solidFill>
                <a:latin typeface="+mj-lt"/>
              </a:rPr>
              <a:t>,” “Teenage boys may be more interested in the chain saws, but there’s no evidence that this leads to violent behavior in real </a:t>
            </a:r>
            <a:r>
              <a:rPr lang="en-US" sz="2000" b="1" dirty="0" smtClean="0">
                <a:solidFill>
                  <a:schemeClr val="accent6"/>
                </a:solidFill>
                <a:latin typeface="+mj-lt"/>
              </a:rPr>
              <a:t>life”</a:t>
            </a:r>
            <a:r>
              <a:rPr lang="en-US" sz="2000" b="1" dirty="0" smtClean="0">
                <a:latin typeface="+mj-lt"/>
              </a:rPr>
              <a:t> </a:t>
            </a:r>
            <a:r>
              <a:rPr lang="en-US" sz="2000" b="1" dirty="0">
                <a:solidFill>
                  <a:schemeClr val="accent4">
                    <a:lumMod val="75000"/>
                  </a:schemeClr>
                </a:solidFill>
                <a:latin typeface="+mj-lt"/>
              </a:rPr>
              <a:t>(Olson 153). </a:t>
            </a:r>
            <a:endParaRPr lang="en-US" sz="2000" b="1" u="sng" dirty="0">
              <a:solidFill>
                <a:schemeClr val="accent4">
                  <a:lumMod val="75000"/>
                </a:schemeClr>
              </a:solidFill>
              <a:latin typeface="+mj-lt"/>
            </a:endParaRPr>
          </a:p>
        </p:txBody>
      </p:sp>
      <p:pic>
        <p:nvPicPr>
          <p:cNvPr id="2050" name="Picture 2" descr="http://studentweb.cortland.edu/Karen.Jordan/miniproj3/la_quotation_mark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5257800"/>
            <a:ext cx="2377113" cy="133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839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TLQC</a:t>
            </a:r>
            <a:endParaRPr lang="en-US" sz="7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6777317" cy="4343400"/>
          </a:xfrm>
        </p:spPr>
        <p:txBody>
          <a:bodyPr>
            <a:noAutofit/>
          </a:bodyPr>
          <a:lstStyle/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T: Transition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L: Lead-In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Q: Quotation</a:t>
            </a:r>
          </a:p>
          <a:p>
            <a:pPr marL="68580" indent="0">
              <a:buNone/>
            </a:pPr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C: Citation</a:t>
            </a:r>
            <a:endParaRPr lang="en-US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pic>
        <p:nvPicPr>
          <p:cNvPr id="4098" name="Picture 2" descr="http://www.clipartheaven.com/clipart/education_%26_schools/cartoons/apple_reading_book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828800"/>
            <a:ext cx="2231571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9468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keep track off your sources…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>
                <a:latin typeface="+mj-lt"/>
              </a:rPr>
              <a:t>Complete a source card for each article you read on your topic.</a:t>
            </a:r>
          </a:p>
          <a:p>
            <a:r>
              <a:rPr lang="en-US" b="1" dirty="0" smtClean="0">
                <a:latin typeface="+mj-lt"/>
              </a:rPr>
              <a:t>This will help you keep track of all of the information you need for your </a:t>
            </a:r>
            <a:r>
              <a:rPr lang="en-US" b="1" u="sng" dirty="0" smtClean="0">
                <a:latin typeface="+mj-lt"/>
              </a:rPr>
              <a:t>Works Cited</a:t>
            </a:r>
            <a:r>
              <a:rPr lang="en-US" b="1" dirty="0">
                <a:latin typeface="+mj-lt"/>
              </a:rPr>
              <a:t> </a:t>
            </a:r>
            <a:r>
              <a:rPr lang="en-US" b="1" dirty="0" smtClean="0">
                <a:latin typeface="+mj-lt"/>
              </a:rPr>
              <a:t>page.</a:t>
            </a:r>
            <a:endParaRPr lang="en-US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406325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+mj-lt"/>
              </a:rPr>
              <a:t>Let’s complete a source card for the article “Should kids be required to wear school uniforms.”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85111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426</TotalTime>
  <Words>379</Words>
  <Application>Microsoft Office PowerPoint</Application>
  <PresentationFormat>On-screen Show (4:3)</PresentationFormat>
  <Paragraphs>38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Do Now</vt:lpstr>
      <vt:lpstr>Embedding and Citing Evidence</vt:lpstr>
      <vt:lpstr>Why do writers use Direct Quotes?</vt:lpstr>
      <vt:lpstr>Direct Quotation</vt:lpstr>
      <vt:lpstr>How do we Cite a Direct Quotation? </vt:lpstr>
      <vt:lpstr>When using direct quotes…</vt:lpstr>
      <vt:lpstr>TLQC</vt:lpstr>
      <vt:lpstr>To keep track off your sources…</vt:lpstr>
      <vt:lpstr>Together…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23</cp:revision>
  <cp:lastPrinted>2015-02-05T16:10:20Z</cp:lastPrinted>
  <dcterms:created xsi:type="dcterms:W3CDTF">2014-11-09T16:37:06Z</dcterms:created>
  <dcterms:modified xsi:type="dcterms:W3CDTF">2015-02-08T20:07:11Z</dcterms:modified>
</cp:coreProperties>
</file>